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sldIdLst>
    <p:sldId id="263" r:id="rId2"/>
    <p:sldId id="256" r:id="rId3"/>
    <p:sldId id="257" r:id="rId4"/>
    <p:sldId id="258" r:id="rId5"/>
    <p:sldId id="259" r:id="rId6"/>
    <p:sldId id="260" r:id="rId7"/>
    <p:sldId id="262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1340" y="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theme" Target="theme/theme1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viewProps" Target="viewProps.xml" /><Relationship Id="rId5" Type="http://schemas.openxmlformats.org/officeDocument/2006/relationships/slide" Target="slides/slide4.xml" /><Relationship Id="rId10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Cost</c:v>
                </c:pt>
              </c:strCache>
            </c:strRef>
          </c:tx>
          <c:invertIfNegative val="0"/>
          <c:cat>
            <c:strRef>
              <c:f>Sheet1!$B$4:$B$9</c:f>
              <c:strCache>
                <c:ptCount val="6"/>
                <c:pt idx="0">
                  <c:v>Turmeric</c:v>
                </c:pt>
                <c:pt idx="1">
                  <c:v>Chili Power</c:v>
                </c:pt>
                <c:pt idx="2">
                  <c:v>Pachforan</c:v>
                </c:pt>
                <c:pt idx="3">
                  <c:v>Chanachue</c:v>
                </c:pt>
                <c:pt idx="4">
                  <c:v>Dal Bhaja</c:v>
                </c:pt>
                <c:pt idx="5">
                  <c:v>Mango Juice</c:v>
                </c:pt>
              </c:strCache>
            </c:strRef>
          </c:cat>
          <c:val>
            <c:numRef>
              <c:f>Sheet1!$C$4:$C$9</c:f>
              <c:numCache>
                <c:formatCode>"$"#,##0_);[Red]\("$"#,##0\)</c:formatCode>
                <c:ptCount val="6"/>
                <c:pt idx="0">
                  <c:v>150000</c:v>
                </c:pt>
                <c:pt idx="1">
                  <c:v>120000</c:v>
                </c:pt>
                <c:pt idx="2">
                  <c:v>50000</c:v>
                </c:pt>
                <c:pt idx="3">
                  <c:v>180000</c:v>
                </c:pt>
                <c:pt idx="4">
                  <c:v>80000</c:v>
                </c:pt>
                <c:pt idx="5">
                  <c:v>110000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84-41BC-9A72-CCC4489B52F3}"/>
            </c:ext>
          </c:extLst>
        </c:ser>
        <c:ser>
          <c:idx val="1"/>
          <c:order val="1"/>
          <c:tx>
            <c:strRef>
              <c:f>Sheet1!$D$3</c:f>
              <c:strCache>
                <c:ptCount val="1"/>
                <c:pt idx="0">
                  <c:v>Sales</c:v>
                </c:pt>
              </c:strCache>
            </c:strRef>
          </c:tx>
          <c:invertIfNegative val="0"/>
          <c:cat>
            <c:strRef>
              <c:f>Sheet1!$B$4:$B$9</c:f>
              <c:strCache>
                <c:ptCount val="6"/>
                <c:pt idx="0">
                  <c:v>Turmeric</c:v>
                </c:pt>
                <c:pt idx="1">
                  <c:v>Chili Power</c:v>
                </c:pt>
                <c:pt idx="2">
                  <c:v>Pachforan</c:v>
                </c:pt>
                <c:pt idx="3">
                  <c:v>Chanachue</c:v>
                </c:pt>
                <c:pt idx="4">
                  <c:v>Dal Bhaja</c:v>
                </c:pt>
                <c:pt idx="5">
                  <c:v>Mango Juice</c:v>
                </c:pt>
              </c:strCache>
            </c:strRef>
          </c:cat>
          <c:val>
            <c:numRef>
              <c:f>Sheet1!$D$4:$D$9</c:f>
              <c:numCache>
                <c:formatCode>"$"#,##0_);[Red]\("$"#,##0\)</c:formatCode>
                <c:ptCount val="6"/>
                <c:pt idx="0">
                  <c:v>170000</c:v>
                </c:pt>
                <c:pt idx="1">
                  <c:v>140000</c:v>
                </c:pt>
                <c:pt idx="2">
                  <c:v>80000</c:v>
                </c:pt>
                <c:pt idx="3">
                  <c:v>230000</c:v>
                </c:pt>
                <c:pt idx="4">
                  <c:v>100000</c:v>
                </c:pt>
                <c:pt idx="5">
                  <c:v>150000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484-41BC-9A72-CCC4489B52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61547776"/>
        <c:axId val="161549696"/>
      </c:barChart>
      <c:catAx>
        <c:axId val="1615477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61549696"/>
        <c:crosses val="autoZero"/>
        <c:auto val="1"/>
        <c:lblAlgn val="ctr"/>
        <c:lblOffset val="100"/>
        <c:noMultiLvlLbl val="0"/>
      </c:catAx>
      <c:valAx>
        <c:axId val="161549696"/>
        <c:scaling>
          <c:orientation val="minMax"/>
        </c:scaling>
        <c:delete val="0"/>
        <c:axPos val="l"/>
        <c:majorGridlines/>
        <c:numFmt formatCode="&quot;$&quot;#,##0_);[Red]\(&quot;$&quot;#,##0\)" sourceLinked="1"/>
        <c:majorTickMark val="out"/>
        <c:minorTickMark val="none"/>
        <c:tickLblPos val="nextTo"/>
        <c:crossAx val="161547776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media/image1.jpeg>
</file>

<file path=ppt/media/image2.jpeg>
</file>

<file path=ppt/media/image3.jpeg>
</file>

<file path=ppt/media/image4.png>
</file>

<file path=ppt/media/image5.jpeg>
</file>

<file path=ppt/media/image6.jp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image" Target="../media/image1.jpeg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DBE5330C-CF92-442B-8F40-6869A4BF30C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079AF94C-6D5F-4BE2-A7D0-EBB0F68FADD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6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1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 /><Relationship Id="rId2" Type="http://schemas.openxmlformats.org/officeDocument/2006/relationships/image" Target="../media/image6.jp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video" Target="../media/media1.mp4" /><Relationship Id="rId1" Type="http://schemas.microsoft.com/office/2007/relationships/media" Target="../media/media1.mp4" /><Relationship Id="rId4" Type="http://schemas.openxmlformats.org/officeDocument/2006/relationships/image" Target="../media/image8.png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1,102,959 Welcome Images, Stock Photos, 3D objects, &amp; Vectors | Shutterstock">
            <a:extLst>
              <a:ext uri="{FF2B5EF4-FFF2-40B4-BE49-F238E27FC236}">
                <a16:creationId xmlns:a16="http://schemas.microsoft.com/office/drawing/2014/main" id="{CC7520AC-A7D0-3E05-A92A-0AE8FB4D0A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26"/>
          <a:stretch/>
        </p:blipFill>
        <p:spPr bwMode="auto">
          <a:xfrm>
            <a:off x="0" y="685800"/>
            <a:ext cx="91440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71044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 advClick="0">
        <p15:prstTrans prst="curtains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3571"/>
            <a:ext cx="1143000" cy="13204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00200" y="569893"/>
            <a:ext cx="6858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Report Title:  An Overview About Amrita Consumer Food Products Ltd.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990600" y="1828800"/>
            <a:ext cx="49149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Name: </a:t>
            </a:r>
            <a:r>
              <a:rPr lang="en-US" sz="2400" b="1" dirty="0" err="1"/>
              <a:t>Hamidul</a:t>
            </a:r>
            <a:r>
              <a:rPr lang="en-US" sz="2400" b="1" dirty="0"/>
              <a:t> </a:t>
            </a:r>
            <a:r>
              <a:rPr lang="en-US" sz="2400" b="1" dirty="0" err="1"/>
              <a:t>Munsi</a:t>
            </a:r>
            <a:endParaRPr lang="en-US" sz="2400" b="1" dirty="0"/>
          </a:p>
          <a:p>
            <a:r>
              <a:rPr lang="en-US" sz="2400" dirty="0"/>
              <a:t>ID: 01-020-07</a:t>
            </a:r>
          </a:p>
          <a:p>
            <a:r>
              <a:rPr lang="en-US" sz="2400" dirty="0"/>
              <a:t>Batch No: 20</a:t>
            </a:r>
          </a:p>
          <a:p>
            <a:r>
              <a:rPr lang="en-US" sz="2400" dirty="0"/>
              <a:t>Department of Political Science</a:t>
            </a:r>
          </a:p>
          <a:p>
            <a:r>
              <a:rPr lang="en-US" sz="2400" dirty="0"/>
              <a:t>Date: 05-10-2024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3430"/>
            <a:ext cx="9144000" cy="227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2901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71600" y="609600"/>
            <a:ext cx="64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latin typeface="Algerian" pitchFamily="82" charset="0"/>
              </a:rPr>
              <a:t>Introdution</a:t>
            </a:r>
            <a:r>
              <a:rPr lang="en-US" sz="2800" dirty="0">
                <a:latin typeface="Algerian" pitchFamily="82" charset="0"/>
              </a:rPr>
              <a:t> to the Company: </a:t>
            </a:r>
          </a:p>
        </p:txBody>
      </p:sp>
      <p:sp>
        <p:nvSpPr>
          <p:cNvPr id="5" name="AutoShape 2" descr="https://b3452145.smushcdn.com/3452145/wp-content/uploads/2023/10/newimage-768x512-1.webp?lossy=1&amp;strip=1&amp;webp=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https://b3452145.smushcdn.com/3452145/wp-content/uploads/2023/10/newimage-768x512-1.webp?lossy=1&amp;strip=1&amp;webp=1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Types of Building Structure | Everest Industries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90600" y="1600200"/>
            <a:ext cx="3045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Established in 1998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52" y="2045732"/>
            <a:ext cx="3335148" cy="366926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334000" y="1800255"/>
            <a:ext cx="3581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2006 – Amrita Food Product &amp; Amrita Consumer were merged as Amrita Consumer Food Products Ltd.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2009- The Company got ISO certificate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2001- The company got GMP certificate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2012- Company got Health HACCP certificate </a:t>
            </a:r>
          </a:p>
        </p:txBody>
      </p:sp>
    </p:spTree>
    <p:extLst>
      <p:ext uri="{BB962C8B-B14F-4D97-AF65-F5344CB8AC3E}">
        <p14:creationId xmlns:p14="http://schemas.microsoft.com/office/powerpoint/2010/main" val="32589585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800600"/>
            <a:ext cx="6553199" cy="20574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00200" y="533400"/>
            <a:ext cx="541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Felix Titling" pitchFamily="82" charset="0"/>
              </a:rPr>
              <a:t>Key Product &amp; Services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1524000"/>
            <a:ext cx="19050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400" dirty="0"/>
              <a:t>Spices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dirty="0" err="1"/>
              <a:t>Snaks</a:t>
            </a:r>
            <a:r>
              <a:rPr lang="en-US" sz="2400" dirty="0"/>
              <a:t> 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dirty="0" err="1"/>
              <a:t>Semai</a:t>
            </a:r>
            <a:endParaRPr lang="en-US" sz="24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dirty="0" err="1"/>
              <a:t>Chatny</a:t>
            </a:r>
            <a:endParaRPr lang="en-US" sz="24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dirty="0"/>
              <a:t>Oil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dirty="0" err="1"/>
              <a:t>Noodls</a:t>
            </a:r>
            <a:endParaRPr lang="en-US" sz="24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dirty="0"/>
              <a:t>Rice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dirty="0"/>
              <a:t>Flour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dirty="0"/>
              <a:t>Fruit Jell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dirty="0"/>
              <a:t>Candy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676400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3243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9200" y="838200"/>
            <a:ext cx="670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Product Cost &amp; Sales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655205"/>
              </p:ext>
            </p:extLst>
          </p:nvPr>
        </p:nvGraphicFramePr>
        <p:xfrm>
          <a:off x="533400" y="1877291"/>
          <a:ext cx="3489325" cy="2667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54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0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34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Product name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Cost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Sales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Turmeric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$150,000 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$170,000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Chili Power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$120,000 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$140,000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Pachforan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$50,000 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$80,000 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Chanachur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$180,000 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$230,000 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Dal Bhaja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$80,000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$100,000 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Mango Juice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$110,000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$150,000 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288917746"/>
              </p:ext>
            </p:extLst>
          </p:nvPr>
        </p:nvGraphicFramePr>
        <p:xfrm>
          <a:off x="4267200" y="19050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75254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59873" y="525030"/>
            <a:ext cx="7162800" cy="58477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Bahnschrift Light" pitchFamily="34" charset="0"/>
              </a:rPr>
              <a:t>Final Thought &amp; Concluding Remark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47800" y="1447800"/>
            <a:ext cx="6400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Amrita Consumer Food and Products Ltd. is a fast-growing FMCG company focused on quality, affordability, and sustainability. With a strong market presence and plans for expansion, it is well-positioned for future growth.</a:t>
            </a:r>
          </a:p>
        </p:txBody>
      </p:sp>
      <p:sp>
        <p:nvSpPr>
          <p:cNvPr id="5" name="AutoShape 2" descr="The end Stock Photos, Royalty Free The end Images | Depositphoto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24000" y="3200400"/>
            <a:ext cx="69342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cap="all" dirty="0"/>
              <a:t>Address</a:t>
            </a:r>
          </a:p>
          <a:p>
            <a:pPr marL="342900" indent="-342900">
              <a:buFont typeface="+mj-lt"/>
              <a:buAutoNum type="arabicParenR"/>
            </a:pPr>
            <a:r>
              <a:rPr lang="en-US" sz="1600" i="1" dirty="0"/>
              <a:t>Head Office: 9/1, A.C Roy Road, </a:t>
            </a:r>
            <a:r>
              <a:rPr lang="en-US" sz="1600" i="1" dirty="0" err="1"/>
              <a:t>Armanitola</a:t>
            </a:r>
            <a:r>
              <a:rPr lang="en-US" sz="1600" i="1" dirty="0"/>
              <a:t>, Dhaka-1100, Bangladesh.</a:t>
            </a:r>
          </a:p>
          <a:p>
            <a:pPr marL="342900" indent="-342900">
              <a:buFont typeface="+mj-lt"/>
              <a:buAutoNum type="arabicParenR"/>
            </a:pPr>
            <a:r>
              <a:rPr lang="en-US" sz="1600" i="1" dirty="0"/>
              <a:t>Corporate Office: 119, Amrita </a:t>
            </a:r>
            <a:r>
              <a:rPr lang="en-US" sz="1600" i="1" dirty="0" err="1"/>
              <a:t>Lal</a:t>
            </a:r>
            <a:r>
              <a:rPr lang="en-US" sz="1600" i="1" dirty="0"/>
              <a:t> </a:t>
            </a:r>
            <a:r>
              <a:rPr lang="en-US" sz="1600" i="1" dirty="0" err="1"/>
              <a:t>Dey</a:t>
            </a:r>
            <a:r>
              <a:rPr lang="en-US" sz="1600" i="1" dirty="0"/>
              <a:t> Road, Barishal-8200, Bangladesh.</a:t>
            </a:r>
          </a:p>
          <a:p>
            <a:pPr marL="342900" indent="-342900">
              <a:buFont typeface="+mj-lt"/>
              <a:buAutoNum type="arabicParenR"/>
            </a:pPr>
            <a:r>
              <a:rPr lang="en-US" sz="1600" i="1" dirty="0"/>
              <a:t>Factory: Amrita </a:t>
            </a:r>
            <a:r>
              <a:rPr lang="en-US" sz="1600" i="1" dirty="0" err="1"/>
              <a:t>Nagor</a:t>
            </a:r>
            <a:r>
              <a:rPr lang="en-US" sz="1600" i="1" dirty="0"/>
              <a:t>, </a:t>
            </a:r>
            <a:r>
              <a:rPr lang="en-US" sz="1600" i="1" dirty="0" err="1"/>
              <a:t>Pangsha</a:t>
            </a:r>
            <a:r>
              <a:rPr lang="en-US" sz="1600" i="1" dirty="0"/>
              <a:t>, P.S: </a:t>
            </a:r>
            <a:r>
              <a:rPr lang="en-US" sz="1600" i="1" dirty="0" err="1"/>
              <a:t>Biman</a:t>
            </a:r>
            <a:r>
              <a:rPr lang="en-US" sz="1600" i="1" dirty="0"/>
              <a:t> </a:t>
            </a:r>
            <a:r>
              <a:rPr lang="en-US" sz="1600" i="1" dirty="0" err="1"/>
              <a:t>Bondor</a:t>
            </a:r>
            <a:r>
              <a:rPr lang="en-US" sz="1600" i="1" dirty="0"/>
              <a:t>, </a:t>
            </a:r>
            <a:r>
              <a:rPr lang="en-US" sz="1600" i="1" dirty="0" err="1"/>
              <a:t>Upazila</a:t>
            </a:r>
            <a:r>
              <a:rPr lang="en-US" sz="1600" i="1" dirty="0"/>
              <a:t>: </a:t>
            </a:r>
            <a:r>
              <a:rPr lang="en-US" sz="1600" i="1" dirty="0" err="1"/>
              <a:t>Babugonj</a:t>
            </a:r>
            <a:r>
              <a:rPr lang="en-US" sz="1600" i="1" dirty="0"/>
              <a:t>, </a:t>
            </a:r>
            <a:r>
              <a:rPr lang="en-US" sz="1600" i="1" dirty="0" err="1"/>
              <a:t>Barishal</a:t>
            </a:r>
            <a:r>
              <a:rPr lang="en-US" sz="1600" i="1" dirty="0"/>
              <a:t>, Bangladesh</a:t>
            </a:r>
            <a:r>
              <a:rPr lang="en-US" sz="1600" dirty="0"/>
              <a:t>.</a:t>
            </a:r>
          </a:p>
          <a:p>
            <a:r>
              <a:rPr lang="en-US" sz="1600" b="1" cap="all" dirty="0"/>
              <a:t>Contacts</a:t>
            </a:r>
          </a:p>
          <a:p>
            <a:r>
              <a:rPr lang="en-US" sz="1600" i="1" dirty="0"/>
              <a:t>+88 01709 392 896</a:t>
            </a:r>
            <a:br>
              <a:rPr lang="en-US" sz="1600" i="1" dirty="0"/>
            </a:br>
            <a:r>
              <a:rPr lang="en-US" sz="1600" i="1" dirty="0"/>
              <a:t>+88 01709 392 855</a:t>
            </a:r>
          </a:p>
          <a:p>
            <a:r>
              <a:rPr lang="en-US" sz="1600" b="1" cap="all" dirty="0"/>
              <a:t>Email</a:t>
            </a:r>
          </a:p>
          <a:p>
            <a:r>
              <a:rPr lang="en-US" sz="1600" i="1" dirty="0"/>
              <a:t>info@amritaconsumer.com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957992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B0B1B-DED7-80CC-079F-ECF7FB242B73}"/>
              </a:ext>
            </a:extLst>
          </p:cNvPr>
          <p:cNvSpPr txBox="1"/>
          <p:nvPr/>
        </p:nvSpPr>
        <p:spPr>
          <a:xfrm>
            <a:off x="2476500" y="381000"/>
            <a:ext cx="4191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lgerian" panose="04020705040A02060702" pitchFamily="82" charset="0"/>
              </a:rPr>
              <a:t>Advertisement</a:t>
            </a:r>
          </a:p>
        </p:txBody>
      </p:sp>
      <p:pic>
        <p:nvPicPr>
          <p:cNvPr id="4" name="AMRITA ZHAL CHANACHUR(480P).mp4">
            <a:hlinkClick r:id="" action="ppaction://media"/>
            <a:extLst>
              <a:ext uri="{FF2B5EF4-FFF2-40B4-BE49-F238E27FC236}">
                <a16:creationId xmlns:a16="http://schemas.microsoft.com/office/drawing/2014/main" id="{7A327B4E-1C8A-ECF1-D65E-562AE7274D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785" y="1469728"/>
            <a:ext cx="6912429" cy="391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499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52600" y="762000"/>
            <a:ext cx="5715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atin typeface="Times New Roman" pitchFamily="18" charset="0"/>
                <a:cs typeface="Times New Roman" pitchFamily="18" charset="0"/>
              </a:rPr>
              <a:t>Thank You Everyone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767840"/>
            <a:ext cx="6096000" cy="442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62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164</TotalTime>
  <Words>249</Words>
  <Application>Microsoft Office PowerPoint</Application>
  <PresentationFormat>On-screen Show (4:3)</PresentationFormat>
  <Paragraphs>57</Paragraphs>
  <Slides>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Concourse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mdsohagm243@gmail.com</dc:creator>
  <cp:lastModifiedBy>Hamidul Munsi</cp:lastModifiedBy>
  <cp:revision>33</cp:revision>
  <dcterms:created xsi:type="dcterms:W3CDTF">2024-09-29T06:41:18Z</dcterms:created>
  <dcterms:modified xsi:type="dcterms:W3CDTF">2024-10-16T07:12:20Z</dcterms:modified>
</cp:coreProperties>
</file>

<file path=docProps/thumbnail.jpeg>
</file>